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7" r:id="rId2"/>
    <p:sldId id="298" r:id="rId3"/>
    <p:sldId id="293" r:id="rId4"/>
    <p:sldId id="299" r:id="rId5"/>
    <p:sldId id="265" r:id="rId6"/>
    <p:sldId id="304" r:id="rId7"/>
    <p:sldId id="294" r:id="rId8"/>
    <p:sldId id="306" r:id="rId9"/>
    <p:sldId id="301" r:id="rId10"/>
    <p:sldId id="295" r:id="rId11"/>
    <p:sldId id="296" r:id="rId12"/>
    <p:sldId id="260" r:id="rId13"/>
    <p:sldId id="258" r:id="rId14"/>
    <p:sldId id="305" r:id="rId15"/>
    <p:sldId id="30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7EE620"/>
    <a:srgbClr val="4ADF27"/>
    <a:srgbClr val="45D531"/>
    <a:srgbClr val="4BF90D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/>
    <p:restoredTop sz="94671"/>
  </p:normalViewPr>
  <p:slideViewPr>
    <p:cSldViewPr>
      <p:cViewPr varScale="1">
        <p:scale>
          <a:sx n="70" d="100"/>
          <a:sy n="70" d="100"/>
        </p:scale>
        <p:origin x="684" y="-31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ECBF4-AD87-47DF-8081-9FB446113158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0FB32-48B7-4F11-8997-6F0F89F9D1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2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7F2D6-C031-4E63-8DC1-176D7C617A6B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4213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25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0FB32-48B7-4F11-8997-6F0F89F9D1C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512-B3CB-487A-A6C3-55EB9F995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F2512-B3CB-487A-A6C3-55EB9F9951E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72423-ACBE-4908-8FE7-0F0B54D3F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700" dirty="0">
                <a:solidFill>
                  <a:srgbClr val="FF0000"/>
                </a:solidFill>
              </a:rPr>
              <a:t>TỪ ĐƠN VÀ TỪ PHỨC</a:t>
            </a:r>
            <a:br>
              <a:rPr lang="en-US" sz="6700" dirty="0">
                <a:solidFill>
                  <a:srgbClr val="FF0000"/>
                </a:solidFill>
              </a:rPr>
            </a:br>
            <a:endParaRPr lang="en-US" sz="6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5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57200" y="304800"/>
            <a:ext cx="2971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croll: Horizontal 2">
            <a:extLst>
              <a:ext uri="{FF2B5EF4-FFF2-40B4-BE49-F238E27FC236}">
                <a16:creationId xmlns:a16="http://schemas.microsoft.com/office/drawing/2014/main" xmlns="" id="{0D9780ED-D8BD-404F-9FAA-B5A9143E03BC}"/>
              </a:ext>
            </a:extLst>
          </p:cNvPr>
          <p:cNvSpPr/>
          <p:nvPr/>
        </p:nvSpPr>
        <p:spPr>
          <a:xfrm>
            <a:off x="685800" y="990600"/>
            <a:ext cx="10896600" cy="487680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buFontTx/>
              <a:buAutoNum type="arabicPeriod"/>
              <a:defRPr/>
            </a:pP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tạo nên từ. Từ chỉ gồm một tiếng gọi là từ đơn. Từ gồm hai hay nhiều tiếng gọi là từ phức.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nào cũng có nghĩa và dùng để tạo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 câu.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1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28600" y="21296"/>
            <a:ext cx="5638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990600"/>
            <a:ext cx="1173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777046"/>
            <a:ext cx="11125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Cho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cha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7338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388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3246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8364682" y="3794242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9718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2578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6482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705600" y="430495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354291" y="427724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31718" y="1524000"/>
            <a:ext cx="348788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046519" y="1524000"/>
            <a:ext cx="661208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922318" y="2057400"/>
            <a:ext cx="348788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791200" y="2057400"/>
            <a:ext cx="4648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Callout 2"/>
          <p:cNvSpPr/>
          <p:nvPr/>
        </p:nvSpPr>
        <p:spPr>
          <a:xfrm>
            <a:off x="9601200" y="5105400"/>
            <a:ext cx="1828800" cy="14478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982200" y="5413802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Vở</a:t>
            </a:r>
            <a:endParaRPr lang="en-US" sz="4800" i="1" dirty="0">
              <a:solidFill>
                <a:schemeClr val="accent2">
                  <a:lumMod val="75000"/>
                </a:schemeClr>
              </a:solidFill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86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9" grpId="0"/>
      <p:bldP spid="1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711912"/>
              </p:ext>
            </p:extLst>
          </p:nvPr>
        </p:nvGraphicFramePr>
        <p:xfrm>
          <a:off x="152401" y="2421210"/>
          <a:ext cx="11582399" cy="443679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33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3159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/>
                        <a:t>Từ</a:t>
                      </a:r>
                      <a:r>
                        <a:rPr lang="en-US" sz="5400" baseline="0" dirty="0"/>
                        <a:t> </a:t>
                      </a:r>
                      <a:r>
                        <a:rPr lang="en-US" sz="5400" baseline="0" dirty="0" err="1"/>
                        <a:t>đơn</a:t>
                      </a:r>
                      <a:endParaRPr lang="en-US" sz="5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err="1"/>
                        <a:t>Từ</a:t>
                      </a:r>
                      <a:r>
                        <a:rPr lang="en-US" sz="4800" baseline="0" dirty="0"/>
                        <a:t> </a:t>
                      </a:r>
                      <a:r>
                        <a:rPr lang="en-US" sz="4800" baseline="0" dirty="0" err="1"/>
                        <a:t>phức</a:t>
                      </a:r>
                      <a:endParaRPr lang="en-US" sz="4800" dirty="0"/>
                    </a:p>
                    <a:p>
                      <a:pPr algn="ctr"/>
                      <a:endParaRPr lang="en-US" sz="40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04230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  <a:p>
                      <a:pPr algn="ctr"/>
                      <a:endParaRPr lang="en-US" sz="40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8309" y="4228695"/>
            <a:ext cx="38584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3091" y="3944137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42331"/>
            <a:ext cx="1112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Cho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cha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8100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7150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4008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440882" y="1167852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0480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3340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7244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781800" y="167856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430491" y="165085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304800"/>
            <a:ext cx="10972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3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3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endParaRPr lang="en-US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6473" y="2743200"/>
            <a:ext cx="11658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2.</a:t>
            </a:r>
          </a:p>
          <a:p>
            <a:endParaRPr lang="en-US" sz="44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 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báu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ta.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10134600" y="3733800"/>
            <a:ext cx="1828800" cy="14478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515600" y="4042202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Vở</a:t>
            </a:r>
            <a:endParaRPr lang="en-US" sz="4800" i="1" dirty="0">
              <a:solidFill>
                <a:schemeClr val="accent2">
                  <a:lumMod val="75000"/>
                </a:schemeClr>
              </a:solidFill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28600"/>
            <a:ext cx="11811000" cy="6434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53000" y="2514600"/>
            <a:ext cx="381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6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endParaRPr lang="en-US" sz="6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5" descr="FAC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371473"/>
            <a:ext cx="10953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33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2175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WordArt 16"/>
          <p:cNvSpPr>
            <a:spLocks noChangeArrowheads="1" noChangeShapeType="1" noTextEdit="1"/>
          </p:cNvSpPr>
          <p:nvPr/>
        </p:nvSpPr>
        <p:spPr bwMode="auto">
          <a:xfrm>
            <a:off x="2133600" y="2596358"/>
            <a:ext cx="7475538" cy="343693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 cap="sq">
                  <a:solidFill>
                    <a:srgbClr val="0000FF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</a:rPr>
              <a:t>CHÀO TẠM BIỆT</a:t>
            </a:r>
            <a:endParaRPr lang="en-US" sz="3600" b="1" kern="10" dirty="0">
              <a:ln w="12700" cap="sq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solidFill>
                <a:srgbClr val="0000FF"/>
              </a:solidFill>
            </a:endParaRPr>
          </a:p>
        </p:txBody>
      </p:sp>
      <p:pic>
        <p:nvPicPr>
          <p:cNvPr id="16388" name="Picture 6" descr="Vo_t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800601"/>
            <a:ext cx="23622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889632"/>
      </p:ext>
    </p:extLst>
  </p:cSld>
  <p:clrMapOvr>
    <a:masterClrMapping/>
  </p:clrMapOvr>
  <p:transition advClick="0" advTm="10000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7205574" cy="1610226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</a:t>
            </a:r>
            <a:endParaRPr lang="en-US" altLang="en-US" sz="3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1687">
            <a:off x="1312326" y="3158886"/>
            <a:ext cx="1460200" cy="211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ave 5">
            <a:extLst>
              <a:ext uri="{FF2B5EF4-FFF2-40B4-BE49-F238E27FC236}">
                <a16:creationId xmlns:a16="http://schemas.microsoft.com/office/drawing/2014/main" xmlns="" id="{4963248B-9F3E-489C-8C19-A444ABBECA54}"/>
              </a:ext>
            </a:extLst>
          </p:cNvPr>
          <p:cNvSpPr/>
          <p:nvPr/>
        </p:nvSpPr>
        <p:spPr>
          <a:xfrm>
            <a:off x="3047999" y="3048000"/>
            <a:ext cx="7548113" cy="2514600"/>
          </a:xfrm>
          <a:prstGeom prst="wav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038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9144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ĐƠN VÀ TỪ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1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20894D33-148D-42BB-BD29-BA010D17E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10744200" cy="2971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,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4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0046">
            <a:off x="1423937" y="4326107"/>
            <a:ext cx="1001712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Wave 28">
            <a:extLst>
              <a:ext uri="{FF2B5EF4-FFF2-40B4-BE49-F238E27FC236}">
                <a16:creationId xmlns:a16="http://schemas.microsoft.com/office/drawing/2014/main" xmlns="" id="{D542584E-3913-4657-A1A1-ADB1CC75422B}"/>
              </a:ext>
            </a:extLst>
          </p:cNvPr>
          <p:cNvSpPr/>
          <p:nvPr/>
        </p:nvSpPr>
        <p:spPr>
          <a:xfrm>
            <a:off x="2812256" y="4324520"/>
            <a:ext cx="7218362" cy="990600"/>
          </a:xfrm>
          <a:prstGeom prst="wave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7" name="Wave 6">
            <a:extLst>
              <a:ext uri="{FF2B5EF4-FFF2-40B4-BE49-F238E27FC236}">
                <a16:creationId xmlns:a16="http://schemas.microsoft.com/office/drawing/2014/main" xmlns="" id="{778E17DA-9AB6-4CCB-AD47-A70803F346C3}"/>
              </a:ext>
            </a:extLst>
          </p:cNvPr>
          <p:cNvSpPr/>
          <p:nvPr/>
        </p:nvSpPr>
        <p:spPr>
          <a:xfrm>
            <a:off x="2777620" y="3902244"/>
            <a:ext cx="6837362" cy="1835150"/>
          </a:xfrm>
          <a:prstGeom prst="wave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0062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8200" y="2133600"/>
            <a:ext cx="104214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).    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).    </a:t>
            </a:r>
          </a:p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0327" y="219164"/>
            <a:ext cx="114022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3429000"/>
            <a:ext cx="22188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M: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797236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M: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9281"/>
            <a:ext cx="11811000" cy="6434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6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95268"/>
            <a:ext cx="1331913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971800" y="2362200"/>
            <a:ext cx="7047455" cy="18333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VNI-Linus"/>
              </a:rPr>
              <a:t>Trò chơi: "Ai nhanh, ai đúng?"</a:t>
            </a:r>
            <a:endParaRPr lang="en-US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prstShdw prst="shdw11">
                  <a:srgbClr val="C0C0C0">
                    <a:alpha val="50000"/>
                  </a:srgbClr>
                </a:prstShdw>
              </a:effectLst>
              <a:latin typeface="VNI-Linus"/>
            </a:endParaRPr>
          </a:p>
        </p:txBody>
      </p:sp>
      <p:pic>
        <p:nvPicPr>
          <p:cNvPr id="14341" name="Picture 5" descr="FAC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9306"/>
            <a:ext cx="10953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MACARANI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237" y="5257006"/>
            <a:ext cx="107156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32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0" y="279293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16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675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104214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40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4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127" y="1066800"/>
            <a:ext cx="907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066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1859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96891" y="1066800"/>
            <a:ext cx="1821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73491" y="1066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127" y="2514600"/>
            <a:ext cx="1859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12731" y="4087966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15702" y="4101678"/>
            <a:ext cx="310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1879" y="4926732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32034" y="3338663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rường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78756" y="4926732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21462" y="3338663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04646" y="4948672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66455" y="4612404"/>
            <a:ext cx="937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rường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22033" y="5225101"/>
            <a:ext cx="937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148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63 0.00023 L 0.08412 -0.00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-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0625 -0.00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64 0.00023 L 0.08411 -0.0004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-4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33333E-6 L -0.0625 -0.000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6" grpId="0"/>
      <p:bldP spid="6" grpId="1"/>
      <p:bldP spid="7" grpId="0"/>
      <p:bldP spid="7" grpId="1"/>
      <p:bldP spid="10" grpId="0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282" y="2410284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49682" y="3019884"/>
            <a:ext cx="3200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11682" y="2435109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4882" y="2435108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200" y="3828674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2882" y="4822977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3864" y="3862127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180118" y="3333528"/>
            <a:ext cx="671946" cy="6495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544541" y="3428180"/>
            <a:ext cx="67541" cy="139479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392882" y="3358438"/>
            <a:ext cx="762000" cy="5078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43400" y="10668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80609" y="1100893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412182" y="3048066"/>
            <a:ext cx="21649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55082" y="248003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50582" y="2460406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69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3" grpId="0"/>
      <p:bldP spid="14" grpId="0"/>
      <p:bldP spid="15" grpId="0"/>
      <p:bldP spid="25" grpId="0"/>
      <p:bldP spid="25" grpId="1"/>
      <p:bldP spid="26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567</Words>
  <Application>Microsoft Office PowerPoint</Application>
  <PresentationFormat>Widescreen</PresentationFormat>
  <Paragraphs>89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Bell MT</vt:lpstr>
      <vt:lpstr>Calibri</vt:lpstr>
      <vt:lpstr>Times New Roman</vt:lpstr>
      <vt:lpstr>VNI-Linus</vt:lpstr>
      <vt:lpstr>Office Theme</vt:lpstr>
      <vt:lpstr>LUYỆN TỪ VÀ CÂU  TỪ ĐƠN VÀ TỪ PHỨC </vt:lpstr>
      <vt:lpstr>              học, học hành, hợp tác xã                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PROBOOK</cp:lastModifiedBy>
  <cp:revision>106</cp:revision>
  <dcterms:created xsi:type="dcterms:W3CDTF">2011-08-02T11:40:33Z</dcterms:created>
  <dcterms:modified xsi:type="dcterms:W3CDTF">2020-09-21T16:07:42Z</dcterms:modified>
</cp:coreProperties>
</file>